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99" r:id="rId3"/>
    <p:sldId id="316" r:id="rId4"/>
    <p:sldId id="317" r:id="rId5"/>
    <p:sldId id="336" r:id="rId6"/>
    <p:sldId id="337" r:id="rId7"/>
    <p:sldId id="366" r:id="rId8"/>
    <p:sldId id="402" r:id="rId9"/>
    <p:sldId id="403" r:id="rId10"/>
    <p:sldId id="404" r:id="rId11"/>
    <p:sldId id="407" r:id="rId12"/>
    <p:sldId id="408" r:id="rId13"/>
    <p:sldId id="409" r:id="rId14"/>
    <p:sldId id="410" r:id="rId15"/>
    <p:sldId id="406" r:id="rId16"/>
    <p:sldId id="411" r:id="rId17"/>
    <p:sldId id="412" r:id="rId18"/>
    <p:sldId id="413" r:id="rId19"/>
    <p:sldId id="405" r:id="rId20"/>
    <p:sldId id="414" r:id="rId21"/>
    <p:sldId id="415" r:id="rId22"/>
    <p:sldId id="450" r:id="rId23"/>
    <p:sldId id="416" r:id="rId24"/>
    <p:sldId id="417" r:id="rId25"/>
    <p:sldId id="418" r:id="rId26"/>
    <p:sldId id="419" r:id="rId27"/>
    <p:sldId id="421" r:id="rId28"/>
    <p:sldId id="423" r:id="rId29"/>
    <p:sldId id="422" r:id="rId30"/>
    <p:sldId id="424" r:id="rId31"/>
    <p:sldId id="365" r:id="rId32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>
      <p:cViewPr varScale="1">
        <p:scale>
          <a:sx n="138" d="100"/>
          <a:sy n="138" d="100"/>
        </p:scale>
        <p:origin x="148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860B-90DA-7E4A-AC4C-51F70EA0A13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FFDA5-C949-0B40-839A-B691249B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73825"/>
            <a:ext cx="1537335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345" y="614845"/>
            <a:ext cx="3915409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30701" y="3288301"/>
            <a:ext cx="6330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74189" y="3288301"/>
            <a:ext cx="12045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3/8/18      HPC Job Submission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5453" y="3288301"/>
            <a:ext cx="13144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esearchComputing/CONTAINER_TUTORIAL_FALL_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esearchComputing/Container_tutorial_Spring_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Daniel.Trahan@Colorado.edu" TargetMode="External"/><Relationship Id="rId3" Type="http://schemas.openxmlformats.org/officeDocument/2006/relationships/hyperlink" Target="https://training.play-with-docker.com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hyperlink" Target="https://github.com/ResearchComputing/CONTAINER_TUTORIAL_FALL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hyperlink" Target="https://hub.dock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1449" y="135611"/>
            <a:ext cx="4223905" cy="764312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algn="l"/>
            <a:r>
              <a:rPr lang="en-US" dirty="0"/>
              <a:t>Containerization for R&amp;D Applications (Part 1!)</a:t>
            </a:r>
            <a:endParaRPr lang="en-US" sz="2400" spc="-114" dirty="0">
              <a:ea typeface="Tahom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FF423-7F25-C448-9119-AE88F303C5CE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4B6349-97FB-7D4C-8CB2-58850CA19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</a:t>
            </a:fld>
            <a:endParaRPr lang="en-US" spc="-2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01AF79EE-4DC8-0D42-9A1A-AD2B328B558E}"/>
              </a:ext>
            </a:extLst>
          </p:cNvPr>
          <p:cNvSpPr txBox="1"/>
          <p:nvPr/>
        </p:nvSpPr>
        <p:spPr>
          <a:xfrm>
            <a:off x="225143" y="2597147"/>
            <a:ext cx="3984907" cy="4738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Slides and exercises available for download at</a:t>
            </a: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r>
              <a:rPr lang="en-US" sz="1000" i="1" dirty="0">
                <a:hlinkClick r:id="rId2"/>
              </a:rPr>
              <a:t>https://github.com/ResearchComputing/CONTAINER_TUTORIAL_FALL_2020</a:t>
            </a:r>
            <a:endParaRPr lang="en-US" sz="1000" i="1" dirty="0"/>
          </a:p>
          <a:p>
            <a:endParaRPr lang="en-US" sz="1000" i="1" dirty="0">
              <a:latin typeface="Tahoma"/>
              <a:ea typeface="Tahoma"/>
              <a:cs typeface="Tahom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8365310-6120-D340-921C-766BE924E1FE}"/>
              </a:ext>
            </a:extLst>
          </p:cNvPr>
          <p:cNvSpPr txBox="1"/>
          <p:nvPr/>
        </p:nvSpPr>
        <p:spPr>
          <a:xfrm>
            <a:off x="225143" y="145438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Daniel Trahan</a:t>
            </a:r>
          </a:p>
          <a:p>
            <a:pPr marL="12700" marR="29845">
              <a:spcBef>
                <a:spcPts val="95"/>
              </a:spcBef>
            </a:pPr>
            <a:r>
              <a:rPr lang="en-US" sz="900" i="1" spc="-10" dirty="0" err="1">
                <a:solidFill>
                  <a:schemeClr val="bg1">
                    <a:lumMod val="65000"/>
                  </a:schemeClr>
                </a:solidFill>
                <a:latin typeface="Tahoma"/>
                <a:ea typeface="Tahoma"/>
                <a:cs typeface="Tahoma"/>
              </a:rPr>
              <a:t>Daniel.Trahan@colorado.edu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4B47E27-5D62-114C-B86D-1FA887A6E8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92E99-0AFC-1847-B986-63BEA2533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997018-BD00-A34F-BF72-DE655D79E238}"/>
              </a:ext>
            </a:extLst>
          </p:cNvPr>
          <p:cNvSpPr txBox="1"/>
          <p:nvPr/>
        </p:nvSpPr>
        <p:spPr>
          <a:xfrm>
            <a:off x="1041886" y="1922853"/>
            <a:ext cx="2287101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Please sign in: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tinyurl.com</a:t>
            </a:r>
            <a:r>
              <a:rPr lang="en-US" sz="1400" dirty="0"/>
              <a:t>/y4aks9zs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EB6EC05-97EA-48F5-B255-2160A2C20E1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755747028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Nuts and Bolts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266062" cy="2611960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Docker runs on a concept of images and containers.</a:t>
            </a:r>
            <a:endParaRPr lang="en-US" sz="1050" dirty="0"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 dirty="0">
                <a:solidFill>
                  <a:srgbClr val="2F2B20"/>
                </a:solidFill>
                <a:latin typeface="Arial"/>
                <a:cs typeface="Arial"/>
              </a:rPr>
              <a:t>Images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: Saved snapshots of a container environment.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Made from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or pulled from Docker Hub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Stored in the Docker cache on your disk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 dirty="0">
                <a:solidFill>
                  <a:srgbClr val="2F2B20"/>
                </a:solidFill>
                <a:latin typeface="Arial"/>
                <a:cs typeface="Arial"/>
              </a:rPr>
              <a:t>Containers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: Instances of images that are generated by Docker when an image is 'run'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Instance of image running in memory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Ephemeral Instances that cannot be continued</a:t>
            </a:r>
          </a:p>
          <a:p>
            <a:pPr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Can be run interactively  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28575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AC6EC835-5187-8540-9407-E1B39C1D7D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084DCE-2335-9540-A8A0-D86A8061C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577D631-B147-4E50-B6C1-53C95C3B503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46143826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11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Commands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266062" cy="120388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Commands are usually in the form of: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&lt;sub-command&gt; &lt;flags&gt; &lt;target/command&gt;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Examples: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-it </a:t>
            </a:r>
            <a:r>
              <a:rPr lang="en-US" sz="1050" err="1">
                <a:solidFill>
                  <a:srgbClr val="0070C0"/>
                </a:solidFill>
                <a:latin typeface="Consolas"/>
                <a:cs typeface="Arial"/>
              </a:rPr>
              <a:t>myimage</a:t>
            </a:r>
            <a:endParaRPr lang="en-US" sz="1050">
              <a:solidFill>
                <a:srgbClr val="0070C0"/>
              </a:solidFill>
              <a:latin typeface="Consolas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container ls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image prune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8DB2857F-20E9-474E-B6A3-4B9B5CD8F4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3EB1D-357C-2348-9BBD-40F389034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87EB8F7-5CAC-4B19-9765-E949022244B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337181764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12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Running Docker Containers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32726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docker image as a container: 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docker run </a:t>
            </a:r>
            <a:r>
              <a:rPr lang="en-US" sz="1050">
                <a:solidFill>
                  <a:srgbClr val="FF0000"/>
                </a:solidFill>
                <a:latin typeface="Consolas"/>
                <a:cs typeface="Calibri"/>
              </a:rPr>
              <a:t>&lt;image-name&gt;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docker image interactively: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-it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  <a:endParaRPr lang="en-US" sz="1050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If an image is not on the system, then Docker will search </a:t>
            </a:r>
            <a:r>
              <a:rPr lang="en-US" sz="1050" err="1">
                <a:latin typeface="Arial"/>
                <a:cs typeface="Arial"/>
              </a:rPr>
              <a:t>Dockerhub</a:t>
            </a:r>
            <a:r>
              <a:rPr lang="en-US" sz="1050">
                <a:latin typeface="Arial"/>
                <a:cs typeface="Arial"/>
              </a:rPr>
              <a:t> to see if the image exists.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Specify commands after your image to execute specific software in your container.</a:t>
            </a:r>
          </a:p>
          <a:p>
            <a:pPr marL="283210" lvl="1"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 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 &lt;program&gt;</a:t>
            </a:r>
            <a:endParaRPr lang="en-US" sz="1050">
              <a:latin typeface="Consolas"/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000000"/>
              </a:solidFill>
              <a:latin typeface="Arial"/>
              <a:cs typeface="Arial"/>
            </a:endParaRP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0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8E1F29BB-E615-7F48-B2BE-4F853BC998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5F9FF-3A6D-C344-9993-4F7A3ABE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1D0111D-4645-4ED0-B475-D455F43F0C5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126019219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Containerized Hello World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40393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Let's start with something simple: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"Hello, World!"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Relatively small image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 dependencies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Built as a general test case</a:t>
            </a: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Command: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hello-world</a:t>
            </a: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9A6EE91E-9C40-2843-827F-84EE63524C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14CC2-37DA-5E42-8E92-FC7D53DA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CBD027C8-1AB4-4E0B-A228-787C1A93CD6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4236203806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Image and Container Commands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A8D179-E92F-4145-A528-916A7FD23A44}"/>
              </a:ext>
            </a:extLst>
          </p:cNvPr>
          <p:cNvGraphicFramePr>
            <a:graphicFrameLocks noGrp="1"/>
          </p:cNvGraphicFramePr>
          <p:nvPr/>
        </p:nvGraphicFramePr>
        <p:xfrm>
          <a:off x="178277" y="941139"/>
          <a:ext cx="4243912" cy="1048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1560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162352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371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Image Commands</a:t>
                      </a:r>
                      <a:endParaRPr lang="en-US" b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u="none" strike="noStrike" noProof="0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ls 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List docker images stored in cache: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84595"/>
                  </a:ext>
                </a:extLst>
              </a:tr>
              <a:tr h="37758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rm &lt;image&gt;</a:t>
                      </a:r>
                    </a:p>
                    <a:p>
                      <a:pPr marL="6350" marR="0" lvl="0" indent="0" algn="l">
                        <a:lnSpc>
                          <a:spcPct val="100000"/>
                        </a:lnSpc>
                        <a:spcBef>
                          <a:spcPts val="328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 </a:t>
                      </a:r>
                      <a:r>
                        <a:rPr lang="en-US" sz="800" u="none" strike="noStrike" noProof="0" err="1">
                          <a:solidFill>
                            <a:srgbClr val="2F2B20"/>
                          </a:solidFill>
                          <a:latin typeface="Consolas"/>
                        </a:rPr>
                        <a:t>rmi</a:t>
                      </a: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 &lt;image&gt; 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(an) image(s):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image prune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unused images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8052DCD1-58E4-4F6D-B700-9B6048523AC5}"/>
              </a:ext>
            </a:extLst>
          </p:cNvPr>
          <p:cNvGraphicFramePr>
            <a:graphicFrameLocks noGrp="1"/>
          </p:cNvGraphicFramePr>
          <p:nvPr/>
        </p:nvGraphicFramePr>
        <p:xfrm>
          <a:off x="178273" y="2022710"/>
          <a:ext cx="4247094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71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156323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4028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Container Commands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0" i="0" u="none" strike="noStrike" noProof="0">
                        <a:solidFill>
                          <a:srgbClr val="2F2B20"/>
                        </a:solidFill>
                        <a:latin typeface="Arie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ls 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List docker containers currently running: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981570"/>
                  </a:ext>
                </a:extLst>
              </a:tr>
              <a:tr h="25487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rm &lt;container&gt;</a:t>
                      </a:r>
                    </a:p>
                    <a:p>
                      <a:pPr marL="6350" marR="0" lvl="0" indent="0" algn="l">
                        <a:lnSpc>
                          <a:spcPct val="100000"/>
                        </a:lnSpc>
                        <a:spcBef>
                          <a:spcPts val="328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 rm &lt;container&gt; 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(an) container(s):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container prune</a:t>
                      </a:r>
                      <a:endParaRPr lang="en-US"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Remove all stopped containers</a:t>
                      </a:r>
                      <a:endParaRPr lang="en-US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</a:tbl>
          </a:graphicData>
        </a:graphic>
      </p:graphicFrame>
      <p:pic>
        <p:nvPicPr>
          <p:cNvPr id="9" name="Shape 87">
            <a:extLst>
              <a:ext uri="{FF2B5EF4-FFF2-40B4-BE49-F238E27FC236}">
                <a16:creationId xmlns:a16="http://schemas.microsoft.com/office/drawing/2014/main" id="{60257EC3-3B05-FA42-B674-1C7FF6DB846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1C97E-C736-EC4E-891E-47EB0B6A2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62AD1C44-9BF1-4605-8C1F-B00F6BE331F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916818432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15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 Utility Commands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4A0284-61AA-4D5F-9BCE-DC5FB572C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14327"/>
              </p:ext>
            </p:extLst>
          </p:nvPr>
        </p:nvGraphicFramePr>
        <p:xfrm>
          <a:off x="193918" y="731798"/>
          <a:ext cx="4181492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4176">
                  <a:extLst>
                    <a:ext uri="{9D8B030D-6E8A-4147-A177-3AD203B41FA5}">
                      <a16:colId xmlns:a16="http://schemas.microsoft.com/office/drawing/2014/main" val="1506769583"/>
                    </a:ext>
                  </a:extLst>
                </a:gridCol>
                <a:gridCol w="2287316">
                  <a:extLst>
                    <a:ext uri="{9D8B030D-6E8A-4147-A177-3AD203B41FA5}">
                      <a16:colId xmlns:a16="http://schemas.microsoft.com/office/drawing/2014/main" val="1626533496"/>
                    </a:ext>
                  </a:extLst>
                </a:gridCol>
              </a:tblGrid>
              <a:tr h="2371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Commands</a:t>
                      </a:r>
                      <a:endParaRPr lang="en-US" b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u="none" strike="noStrike" noProof="0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93813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info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Docker system-wide information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84595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inspect &lt;docker-object&gt;</a:t>
                      </a: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low-level information about an object</a:t>
                      </a:r>
                      <a:endParaRPr lang="en-US">
                        <a:solidFill>
                          <a:srgbClr val="2F2B2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6546"/>
                  </a:ext>
                </a:extLst>
              </a:tr>
              <a:tr h="2121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config &lt;sub-command&gt;</a:t>
                      </a:r>
                      <a:endParaRPr lang="en-US">
                        <a:solidFill>
                          <a:srgbClr val="2F2B20"/>
                        </a:solidFill>
                        <a:latin typeface="Consola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Manage docker configurations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2943"/>
                  </a:ext>
                </a:extLst>
              </a:tr>
              <a:tr h="2121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Consolas"/>
                        </a:rPr>
                        <a:t>docker stats &lt;container&gt;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container resource usage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59790"/>
                  </a:ext>
                </a:extLst>
              </a:tr>
              <a:tr h="21219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Consolas"/>
                        </a:rPr>
                        <a:t>docker top &lt;container&gt;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>
                          <a:solidFill>
                            <a:srgbClr val="2F2B20"/>
                          </a:solidFill>
                          <a:latin typeface="Arial"/>
                        </a:rPr>
                        <a:t>Shows running processes of a container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524840"/>
                  </a:ext>
                </a:extLst>
              </a:tr>
              <a:tr h="21219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Consolas"/>
                        </a:rPr>
                        <a:t>docker version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u="none" strike="noStrike" noProof="0" dirty="0">
                          <a:solidFill>
                            <a:srgbClr val="2F2B20"/>
                          </a:solidFill>
                          <a:latin typeface="Arial"/>
                        </a:rPr>
                        <a:t>Shows docker version information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08415"/>
                  </a:ext>
                </a:extLst>
              </a:tr>
            </a:tbl>
          </a:graphicData>
        </a:graphic>
      </p:graphicFrame>
      <p:sp>
        <p:nvSpPr>
          <p:cNvPr id="5" name="object 3">
            <a:extLst>
              <a:ext uri="{FF2B5EF4-FFF2-40B4-BE49-F238E27FC236}">
                <a16:creationId xmlns:a16="http://schemas.microsoft.com/office/drawing/2014/main" id="{68A8AAF0-6138-4192-A7A0-0D5B9FB7D699}"/>
              </a:ext>
            </a:extLst>
          </p:cNvPr>
          <p:cNvSpPr txBox="1"/>
          <p:nvPr/>
        </p:nvSpPr>
        <p:spPr>
          <a:xfrm>
            <a:off x="246444" y="2284230"/>
            <a:ext cx="4266062" cy="36519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050" i="1" u="sng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/>
              </a:rPr>
              <a:t>on the docker documentation page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F908FE0D-90F6-A441-A893-832FDC613E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1F738-A9B7-F44C-BFF7-E29FDD682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85671CA-5180-48D9-B5C1-98AF7104C24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124489869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8" y="2180025"/>
            <a:ext cx="3932388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1: Running Containerized Python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5A32B7EF-BB59-594F-9932-AA7119E8DB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91982-2EEB-3043-AC40-9C15A20F2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808DCD0-7C6E-434B-BFF0-3EAB81AFFCD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98243645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1: Python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271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Running the Python docker container will pull Python from Docker Hub: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0070C0"/>
                </a:solidFill>
                <a:latin typeface="Consolas"/>
                <a:cs typeface="Calibri"/>
              </a:rPr>
              <a:t>python:3.7.2-slim</a:t>
            </a:r>
            <a:endParaRPr lang="en-US" sz="1050">
              <a:solidFill>
                <a:srgbClr val="FF0000"/>
              </a:solidFill>
              <a:latin typeface="Consolas"/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...did it work?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your python image interactively:</a:t>
            </a:r>
            <a:endParaRPr lang="en-US" sz="1050" dirty="0">
              <a:cs typeface="Calibri"/>
            </a:endParaRP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–it python:3.7.2-slim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This puts us into a python interpreter, where you can run python code containerized in its own environment.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587294C-28C0-5D49-8848-248E3F4569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01C730-4988-EA4A-9BFD-DEAF607D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A7A5704-04BF-45B4-9388-34DD941098F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529144796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Building Docker Containers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65574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To build a docker container, we need a set of instructions Docker can use to set up the environment. </a:t>
            </a:r>
            <a:endParaRPr lang="en-US" sz="105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Once we set up our </a:t>
            </a: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we can use the command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build –t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 .</a:t>
            </a:r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Then we can run the image with our 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command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1050">
                <a:solidFill>
                  <a:srgbClr val="FF0000"/>
                </a:solidFill>
                <a:latin typeface="Consolas"/>
                <a:cs typeface="Arial"/>
              </a:rPr>
              <a:t>&lt;image-name&gt;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00">
              <a:solidFill>
                <a:srgbClr val="2F2B20"/>
              </a:solidFill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0E27E82-76EF-C348-9799-CF353F9AA1A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E71B-BED0-6745-9ED3-D40DA0BA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4C65EC-8297-4002-891D-C7FA594CAB0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95905477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8" y="2180025"/>
            <a:ext cx="3873966" cy="75405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Building an Ubuntu Container</a:t>
            </a:r>
          </a:p>
        </p:txBody>
      </p:sp>
      <p:pic>
        <p:nvPicPr>
          <p:cNvPr id="9" name="Shape 87">
            <a:extLst>
              <a:ext uri="{FF2B5EF4-FFF2-40B4-BE49-F238E27FC236}">
                <a16:creationId xmlns:a16="http://schemas.microsoft.com/office/drawing/2014/main" id="{F5BAC13A-885D-614D-93A5-DE3519E1AB5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2C636-A4A6-DA44-BFB1-E9AFFA271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3B70CAFA-CDE7-403E-97B6-5908CA5FA6D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5884583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03" y="238655"/>
            <a:ext cx="1196647" cy="38349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3">
              <a:spcBef>
                <a:spcPts val="50"/>
              </a:spcBef>
            </a:pPr>
            <a:r>
              <a:rPr spc="-53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839" y="620288"/>
            <a:ext cx="3958421" cy="2289764"/>
          </a:xfrm>
          <a:prstGeom prst="rect">
            <a:avLst/>
          </a:prstGeom>
        </p:spPr>
        <p:txBody>
          <a:bodyPr vert="horz" wrap="square" lIns="0" tIns="42579" rIns="0" bIns="0" rtlCol="0" anchor="t">
            <a:spAutoFit/>
          </a:bodyPr>
          <a:lstStyle/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100" u="sng" spc="13" dirty="0">
                <a:latin typeface="Arial"/>
                <a:cs typeface="Arial"/>
              </a:rPr>
              <a:t>Part 1: Container fundamentals and Docker (11/12/20)</a:t>
            </a:r>
            <a:endParaRPr lang="en-US" sz="900" spc="13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Introduction to containers</a:t>
            </a:r>
            <a:endParaRPr lang="en-US" sz="800" dirty="0">
              <a:cs typeface="Calibri"/>
            </a:endParaRP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Docker commands and options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Running Docker containers on your personal Machine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Building Docker images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Practical Application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6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rgbClr val="0070C0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100" u="sng" spc="13" dirty="0">
                <a:latin typeface="Arial"/>
                <a:cs typeface="Arial"/>
              </a:rPr>
              <a:t>Part 2: Containers for HPC with Singularity (11/19/20)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Singularity commands and options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Running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Building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Special cases: Running containers for MPI and GPU jobs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FC40A51-F444-6948-B6EB-21511676FE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</a:t>
            </a:fld>
            <a:endParaRPr lang="en-US" spc="-2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6580BD-FB6C-784A-9DEE-2FFC72B9ABE6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Shape 87">
            <a:extLst>
              <a:ext uri="{FF2B5EF4-FFF2-40B4-BE49-F238E27FC236}">
                <a16:creationId xmlns:a16="http://schemas.microsoft.com/office/drawing/2014/main" id="{13D11897-54FF-0344-861D-A9ACB2F0A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F7B20-B003-BE4C-9FE6-F9FBCCD0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4A062B5-97D1-4C03-86A4-E258E993244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35456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Setup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225143" y="624764"/>
            <a:ext cx="4137307" cy="121157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Dockerfiles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and test files are provided for this workshop. We can pull the files from a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github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repository as such:</a:t>
            </a:r>
          </a:p>
          <a:p>
            <a:pPr marL="12700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your home directory</a:t>
            </a:r>
          </a:p>
          <a:p>
            <a:pPr marL="34290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cd ~</a:t>
            </a:r>
            <a:endParaRPr lang="en-US" dirty="0">
              <a:solidFill>
                <a:srgbClr val="0070C0"/>
              </a:solidFill>
              <a:cs typeface="Calibri"/>
            </a:endParaRPr>
          </a:p>
          <a:p>
            <a:pPr marL="12700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Clone the repository</a:t>
            </a:r>
            <a:endParaRPr lang="en-US" sz="800" dirty="0">
              <a:solidFill>
                <a:srgbClr val="000000"/>
              </a:solidFill>
              <a:latin typeface="Consolas"/>
              <a:cs typeface="Arial"/>
            </a:endParaRPr>
          </a:p>
          <a:p>
            <a:pPr marL="34290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Arial"/>
              </a:rPr>
              <a:t>git clone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https://github.com/ResearchComputing/Container_tutorial_Spring_2020</a:t>
            </a:r>
            <a:endParaRPr lang="en-US" sz="800" dirty="0">
              <a:solidFill>
                <a:srgbClr val="0070C0"/>
              </a:solidFill>
              <a:latin typeface="Consolas" panose="020B0609020204030204" pitchFamily="49" charset="0"/>
              <a:ea typeface="Tahoma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6CAE0328-A75A-C645-9DBD-FB53208603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B8D2D-DA2C-C448-AAA8-4FC6F4E67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900C7E9-F52A-4B16-8187-D72733890DE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058077403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21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2: Ubuntu w/ GCC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8656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For this first example we will be building a custom Ubuntu image that will provide a location to run the GNU Compiler Collection.</a:t>
            </a:r>
            <a:endParaRPr lang="en-US" sz="1050" dirty="0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provided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Need to build: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the directory:</a:t>
            </a:r>
          </a:p>
          <a:p>
            <a:pPr marL="68580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cd ~/</a:t>
            </a:r>
            <a:r>
              <a:rPr lang="en-US" sz="900" dirty="0">
                <a:solidFill>
                  <a:srgbClr val="0070C0"/>
                </a:solidFill>
                <a:latin typeface="Arial"/>
                <a:cs typeface="Arial"/>
              </a:rPr>
              <a:t>Container_tutorial_Spring_2020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/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dockerdemo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/ubuntu-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900" dirty="0"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Build the docker image with:</a:t>
            </a:r>
          </a:p>
          <a:p>
            <a:pPr marL="685800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build –t happy-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.</a:t>
            </a:r>
            <a:endParaRPr lang="en-US" sz="1050" dirty="0">
              <a:solidFill>
                <a:srgbClr val="0070C0"/>
              </a:solidFill>
              <a:latin typeface="Consolas"/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the docker image as a container:</a:t>
            </a:r>
          </a:p>
          <a:p>
            <a:pPr marL="685800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–it happy-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1050" dirty="0">
              <a:solidFill>
                <a:srgbClr val="0070C0"/>
              </a:solidFill>
              <a:latin typeface="Consolas"/>
              <a:cs typeface="Calibri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78A82AF7-1395-B947-B64B-BF9CEBA5FC2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0E964-8625-5C46-9FB3-B8B513F33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5E97A61-6B9D-4BC3-98CD-DCCFA326411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18511648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22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dirty="0">
                <a:ea typeface="Tahoma"/>
              </a:rPr>
              <a:t>Editing Docker Images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65574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Suppose you have an existing docker image and want to make changes…</a:t>
            </a:r>
            <a:endParaRPr lang="en-US" sz="1050" dirty="0">
              <a:solidFill>
                <a:srgbClr val="FF0000"/>
              </a:solidFill>
              <a:latin typeface="Consolas"/>
              <a:cs typeface="Arial"/>
            </a:endParaRPr>
          </a:p>
          <a:p>
            <a:pPr marL="4572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Rebuild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!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Usually a bit cumbersome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No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?</a:t>
            </a:r>
          </a:p>
          <a:p>
            <a:pPr marL="17399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 docker commit!</a:t>
            </a:r>
          </a:p>
          <a:p>
            <a:pPr marL="2857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 -it </a:t>
            </a:r>
            <a:r>
              <a:rPr lang="en-US" sz="1050" dirty="0">
                <a:solidFill>
                  <a:srgbClr val="FF0000"/>
                </a:solidFill>
                <a:latin typeface="Consolas"/>
                <a:cs typeface="Arial"/>
              </a:rPr>
              <a:t>&lt;image-name&gt;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bash 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onsolas"/>
                <a:cs typeface="Arial"/>
              </a:rPr>
              <a:t>#or any shell...</a:t>
            </a:r>
            <a:endParaRPr lang="en-US" sz="1200" dirty="0">
              <a:solidFill>
                <a:srgbClr val="2F2B20"/>
              </a:solidFill>
              <a:latin typeface="Arial"/>
              <a:cs typeface="Arial"/>
            </a:endParaRP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Then commit it to the image</a:t>
            </a:r>
          </a:p>
          <a:p>
            <a:pPr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   </a:t>
            </a:r>
            <a:r>
              <a:rPr lang="en-US" sz="1050" dirty="0">
                <a:solidFill>
                  <a:srgbClr val="0070C0"/>
                </a:solidFill>
                <a:latin typeface="Consolas" panose="020B0609020204030204" pitchFamily="49" charset="0"/>
                <a:cs typeface="Arial"/>
              </a:rPr>
              <a:t>docker commit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&lt;image-id&gt; &lt;image&gt;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0E27E82-76EF-C348-9799-CF353F9AA1A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E71B-BED0-6745-9ED3-D40DA0BA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545F868-41B7-417C-8A64-A5BF742C547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02014745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73519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Mounting and Accessing files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70434" cy="241190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So now that we have a working container, how can we access the test files we downloaded?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Mounting directories: Bind Mount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Allows the docker container to access files on the host OS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Choose host's </a:t>
            </a:r>
            <a:r>
              <a:rPr lang="en-US" sz="1050" b="1" u="sng">
                <a:solidFill>
                  <a:srgbClr val="2F2B20"/>
                </a:solidFill>
                <a:latin typeface="Arial"/>
                <a:cs typeface="Arial"/>
              </a:rPr>
              <a:t>source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, files in the directory will be moved to the container's </a:t>
            </a:r>
            <a:r>
              <a:rPr lang="en-US" sz="1050" b="1" u="sng">
                <a:solidFill>
                  <a:srgbClr val="2F2B20"/>
                </a:solidFill>
                <a:latin typeface="Arial"/>
                <a:cs typeface="Arial"/>
              </a:rPr>
              <a:t>target directory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>
                <a:solidFill>
                  <a:srgbClr val="2F2B20"/>
                </a:solidFill>
                <a:latin typeface="Arial"/>
                <a:cs typeface="Arial"/>
              </a:rPr>
              <a:t>Source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: Directory on the host system. Never within a container.</a:t>
            </a:r>
          </a:p>
          <a:p>
            <a:pPr marL="914400" lvl="3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b="1" i="1" u="sng">
                <a:solidFill>
                  <a:srgbClr val="2F2B20"/>
                </a:solidFill>
                <a:latin typeface="Arial"/>
                <a:cs typeface="Arial"/>
              </a:rPr>
              <a:t>Target Directory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: Directory in the Docker Container. Never on the host system.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A flag set within the </a:t>
            </a:r>
            <a:r>
              <a:rPr lang="en-US" sz="105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 command:</a:t>
            </a:r>
          </a:p>
          <a:p>
            <a:pPr marL="255905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>
                <a:solidFill>
                  <a:srgbClr val="0070C0"/>
                </a:solidFill>
                <a:latin typeface="Consolas"/>
                <a:cs typeface="Arial"/>
              </a:rPr>
              <a:t>docker run </a:t>
            </a:r>
            <a:r>
              <a:rPr lang="en-US" sz="800">
                <a:solidFill>
                  <a:srgbClr val="FF0000"/>
                </a:solidFill>
                <a:latin typeface="Consolas"/>
                <a:cs typeface="Arial"/>
              </a:rPr>
              <a:t>--mount type=bind,source=&lt;source&gt;,target=&lt;target&gt;</a:t>
            </a:r>
            <a:r>
              <a:rPr lang="en-US" sz="800">
                <a:solidFill>
                  <a:srgbClr val="0070C0"/>
                </a:solidFill>
                <a:latin typeface="Consolas"/>
                <a:cs typeface="Arial"/>
              </a:rPr>
              <a:t> &lt;image&gt;</a:t>
            </a:r>
            <a:endParaRPr lang="en-US">
              <a:solidFill>
                <a:srgbClr val="0070C0"/>
              </a:solidFill>
              <a:latin typeface="Consolas"/>
              <a:cs typeface="Calibri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98B0D4E-7177-B145-A0A3-0EB0D127E28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01521-EE95-F746-B6C9-0930F223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AF4C4158-10B7-4394-992F-128016484B5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46023634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73519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Mounting and Accessing files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70434" cy="1688630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Mounting directories: Volume Mount</a:t>
            </a:r>
            <a:endParaRPr lang="en-US" dirty="0">
              <a:cs typeface="Calibri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Same concept, but volumes are stored within docker cache.</a:t>
            </a:r>
            <a:endParaRPr lang="en-US" dirty="0"/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Create Docker volumes in your terminal and link your volume directory </a:t>
            </a: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Similarly linked through the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docker run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command.</a:t>
            </a:r>
          </a:p>
          <a:p>
            <a:pPr marL="255905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docker run 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Arial"/>
              </a:rPr>
              <a:t>--mount type=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Arial"/>
              </a:rPr>
              <a:t>volume,source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Arial"/>
              </a:rPr>
              <a:t>=&lt;volume&gt;,target=&lt;target&gt;</a:t>
            </a:r>
            <a:r>
              <a:rPr lang="en-US" sz="800" dirty="0">
                <a:solidFill>
                  <a:srgbClr val="0070C0"/>
                </a:solidFill>
                <a:latin typeface="Consolas"/>
                <a:cs typeface="Arial"/>
              </a:rPr>
              <a:t> &lt;image&gt;</a:t>
            </a:r>
            <a:endParaRPr lang="en-US" sz="800" dirty="0">
              <a:solidFill>
                <a:srgbClr val="2F2B20"/>
              </a:solidFill>
              <a:latin typeface="Consolas"/>
              <a:cs typeface="Arial"/>
            </a:endParaRPr>
          </a:p>
          <a:p>
            <a:pPr marL="514350" lvl="2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85800" lvl="2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033C884-487A-A848-AF93-BBD64A14D5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2BF01-3239-7042-B09B-B9E27217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DAF39618-FE72-45E3-83D3-2D93F6B2B7B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87103038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25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2 (Cont.): Mounting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08104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Returning to our demo, can we give our container access to our test files?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Let's use a bind mount!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In the directory where our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lives... use this command (all on one line):</a:t>
            </a:r>
          </a:p>
          <a:p>
            <a:pPr marL="40703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docker run –it --mount </a:t>
            </a:r>
          </a:p>
          <a:p>
            <a:pPr marL="40703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type=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bind,source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=$(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pwd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)/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source,target</a:t>
            </a:r>
            <a:r>
              <a:rPr lang="en-US" sz="900" dirty="0">
                <a:solidFill>
                  <a:srgbClr val="0070C0"/>
                </a:solidFill>
                <a:latin typeface="Consolas"/>
                <a:cs typeface="Arial"/>
              </a:rPr>
              <a:t>=/target happy-</a:t>
            </a:r>
            <a:r>
              <a:rPr lang="en-US" sz="90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endParaRPr lang="en-US" sz="900" dirty="0" err="1"/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We can 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cd /target</a:t>
            </a:r>
            <a:r>
              <a:rPr lang="en-US" sz="1050" dirty="0">
                <a:latin typeface="Arial"/>
                <a:cs typeface="Arial"/>
              </a:rPr>
              <a:t> and run our test files!</a:t>
            </a:r>
          </a:p>
          <a:p>
            <a:pPr marL="17399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Command:</a:t>
            </a:r>
          </a:p>
          <a:p>
            <a:pPr marL="23177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gcc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</a:t>
            </a:r>
            <a:r>
              <a:rPr lang="en-US" sz="1050" dirty="0" err="1">
                <a:solidFill>
                  <a:srgbClr val="0070C0"/>
                </a:solidFill>
                <a:latin typeface="Consolas"/>
                <a:cs typeface="Arial"/>
              </a:rPr>
              <a:t>hello.c</a:t>
            </a: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 -o hello.exe</a:t>
            </a:r>
          </a:p>
          <a:p>
            <a:pPr marL="231775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Consolas"/>
                <a:cs typeface="Arial"/>
              </a:rPr>
              <a:t>./hello.exe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46420D30-5EBB-F04F-9219-F65F22D384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6E7A1-579D-CD4E-9A4C-B61D0709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D92C6C70-13AA-43A2-B9D9-0AF307990E5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525277439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Demo 3: NCL container</a:t>
            </a:r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727102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For this next example we will building a Docker image that will run the NCAR Command Language (NCL).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provided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Same process as before: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Navigate to the 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Dockerfile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found at:</a:t>
            </a:r>
          </a:p>
          <a:p>
            <a:pPr marL="713105" lvl="2"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~/Container_tutorial_Spring_2020/</a:t>
            </a:r>
            <a:r>
              <a:rPr lang="en-US" sz="1050" dirty="0" err="1">
                <a:solidFill>
                  <a:srgbClr val="0070C0"/>
                </a:solidFill>
                <a:latin typeface="Arial"/>
                <a:cs typeface="Arial"/>
              </a:rPr>
              <a:t>dockerdemo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 err="1">
                <a:solidFill>
                  <a:srgbClr val="0070C0"/>
                </a:solidFill>
                <a:latin typeface="Arial"/>
                <a:cs typeface="Arial"/>
              </a:rPr>
              <a:t>ncl</a:t>
            </a:r>
            <a:endParaRPr lang="en-US" dirty="0">
              <a:cs typeface="Calibri"/>
            </a:endParaRP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Build your docker file as an image titled "bright-</a:t>
            </a: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ncl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</a:p>
          <a:p>
            <a:pPr marL="514350" lvl="1" indent="-228600">
              <a:spcBef>
                <a:spcPts val="328"/>
              </a:spcBef>
              <a:buClr>
                <a:srgbClr val="A9A57C"/>
              </a:buClr>
              <a:buAutoNum type="arabicPeriod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Run your docker image as a container</a:t>
            </a:r>
          </a:p>
          <a:p>
            <a:pPr marL="173990" indent="-17399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Can we test a sample script?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71EA84CE-ED5E-41FA-AD1D-2CDAED4CFC2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861700639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Dockerhub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248391" y="751366"/>
            <a:ext cx="4191000" cy="136546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The place where containers live!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 err="1">
                <a:solidFill>
                  <a:srgbClr val="2F2B20"/>
                </a:solidFill>
                <a:latin typeface="Arial"/>
                <a:cs typeface="Arial"/>
              </a:rPr>
              <a:t>Dockerhub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is a Docker hosted library of public and private Docker images.</a:t>
            </a: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Free and unlimited public images</a:t>
            </a: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1 free private repository</a:t>
            </a: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Great for hosting images for fellow researchers</a:t>
            </a:r>
          </a:p>
          <a:p>
            <a:pPr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Commands similar to git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B3D149D-F74A-49C4-9A24-A2844E404C8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13655519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Dockerhub Commands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525814"/>
            <a:ext cx="4191000" cy="240421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Download and upload docker images with ease.</a:t>
            </a:r>
            <a:endParaRPr lang="en-US" dirty="0"/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run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&lt;image&gt;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pull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Uploading a little more complicated...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Sign in with: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    docker login</a:t>
            </a:r>
            <a:endParaRPr lang="en-US" dirty="0">
              <a:solidFill>
                <a:srgbClr val="0070C0"/>
              </a:solidFill>
              <a:cs typeface="Calibri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List docker images with: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 docker image ls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Tag your image: 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tag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&lt;image-id&gt; &lt;your-username&gt;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&lt;tag&gt;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Push!</a:t>
            </a:r>
          </a:p>
          <a:p>
            <a:pPr marL="2857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docker push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&lt;your-username&gt;</a:t>
            </a:r>
            <a:r>
              <a:rPr lang="en-US" sz="1050" dirty="0">
                <a:solidFill>
                  <a:srgbClr val="0070C0"/>
                </a:solidFill>
                <a:latin typeface="Arial"/>
                <a:cs typeface="Arial"/>
              </a:rPr>
              <a:t>/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&lt;image-name&gt;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9FF4FBE5-7965-4D70-8914-15F2342AE86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941610697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9323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Docker-Compose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690460"/>
            <a:ext cx="4191000" cy="160399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Utility that can create and install docker images.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Builds docker images based on a docker-compose.yml file.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YAML: </a:t>
            </a:r>
            <a:r>
              <a:rPr lang="en-US" sz="1050" i="1">
                <a:solidFill>
                  <a:srgbClr val="000000"/>
                </a:solidFill>
                <a:latin typeface="Arial"/>
                <a:cs typeface="Arial"/>
              </a:rPr>
              <a:t>YAML Ain't Markup Language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Data serialization language</a:t>
            </a:r>
            <a:endParaRPr lang="en-US" sz="105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35000"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000000"/>
                </a:solidFill>
                <a:latin typeface="Arial"/>
                <a:cs typeface="Arial"/>
              </a:rPr>
              <a:t>Describes containers you wish to build with what features.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Not a docker command!</a:t>
            </a:r>
            <a:endParaRPr lang="en-US">
              <a:cs typeface="Calibri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D780D77-9E3E-4CD4-9B3D-811B464D6E8F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47425388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8" y="663575"/>
            <a:ext cx="4419600" cy="403225"/>
          </a:xfrm>
        </p:spPr>
        <p:txBody>
          <a:bodyPr>
            <a:normAutofit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Introduction to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9C69BB82-214B-0140-A52F-5B8F267A62D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C652A-5F9C-314D-9804-35148C84B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7C2767DC-F6C2-40CD-AEC8-979B4A1A01D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995679778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30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4004088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Docker-Compose Commands</a:t>
            </a:r>
            <a:endParaRPr lang="en-US" dirty="0">
              <a:ea typeface="Tahom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690460"/>
            <a:ext cx="4191000" cy="2004101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build</a:t>
            </a:r>
            <a:endParaRPr lang="en-US" sz="105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up  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 docker-compose images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     </a:t>
            </a:r>
            <a:r>
              <a:rPr lang="en-US" sz="1050">
                <a:solidFill>
                  <a:srgbClr val="0070C0"/>
                </a:solidFill>
                <a:latin typeface="Arial"/>
                <a:cs typeface="Arial"/>
              </a:rPr>
              <a:t>docker-compose run</a:t>
            </a: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Arial"/>
                <a:cs typeface="Arial"/>
              </a:rPr>
              <a:t>&lt;container-name&gt; &lt;command&gt;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E66C1BE4-72B3-3F4C-AAB6-257A500EB6C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8245A-6BAA-6F4F-AF9B-CC5D31CD3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4176D789-317D-4097-B58F-5941FFF6B27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374588673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32" y="130175"/>
            <a:ext cx="152501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25" dirty="0"/>
              <a:t>Thank you!</a:t>
            </a:r>
            <a:endParaRPr spc="-12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FA2B0-0575-3C4C-9CA3-AD3C69323C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31</a:t>
            </a:fld>
            <a:endParaRPr lang="en-US" spc="-20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A9E7A5C-B753-3249-850C-71EEDB9D9EB0}"/>
              </a:ext>
            </a:extLst>
          </p:cNvPr>
          <p:cNvSpPr txBox="1"/>
          <p:nvPr/>
        </p:nvSpPr>
        <p:spPr>
          <a:xfrm>
            <a:off x="171450" y="1639103"/>
            <a:ext cx="4331626" cy="13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Additional learning resources: 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1000" spc="-10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12700"/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Slides and Examples from this course: </a:t>
            </a:r>
          </a:p>
          <a:p>
            <a:r>
              <a:rPr lang="en-US" sz="900" i="1" dirty="0">
                <a:hlinkClick r:id="rId2"/>
              </a:rPr>
              <a:t>https://github.com/ResearchComputing/CONTAINER_TUTORIAL_FALL_2020</a:t>
            </a:r>
            <a:endParaRPr lang="en-US" sz="900" i="1" dirty="0"/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Web resources: 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https://training.play-with-docker.com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(docker online training materials)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https://hub.docker.com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(Docker Hub)</a:t>
            </a:r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E1528-1B51-B246-9980-EBBA482E659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B4B1A-95FF-DF45-B365-5C821864C4D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F30840F-6ED3-2A4B-BB92-FF2A814641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spc="0"/>
              <a:t>4/17/20 Containers</a:t>
            </a:r>
            <a:endParaRPr lang="en-US" sz="1000" spc="-5" dirty="0"/>
          </a:p>
        </p:txBody>
      </p:sp>
      <p:pic>
        <p:nvPicPr>
          <p:cNvPr id="11" name="Shape 87">
            <a:extLst>
              <a:ext uri="{FF2B5EF4-FFF2-40B4-BE49-F238E27FC236}">
                <a16:creationId xmlns:a16="http://schemas.microsoft.com/office/drawing/2014/main" id="{FD758098-DA46-514B-A391-1865388FE6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E2571-07FF-F546-8B99-2213014A8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551F0824-B595-CA47-842A-E1F473DA9DC5}"/>
              </a:ext>
            </a:extLst>
          </p:cNvPr>
          <p:cNvSpPr txBox="1"/>
          <p:nvPr/>
        </p:nvSpPr>
        <p:spPr>
          <a:xfrm>
            <a:off x="337591" y="68086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7"/>
              </a:rPr>
              <a:t>http://tinyurl.com/curc-survey18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4903A8A-0BC6-3641-8246-C2D21D48215E}"/>
              </a:ext>
            </a:extLst>
          </p:cNvPr>
          <p:cNvSpPr txBox="1"/>
          <p:nvPr/>
        </p:nvSpPr>
        <p:spPr>
          <a:xfrm>
            <a:off x="337590" y="1153796"/>
            <a:ext cx="3643859" cy="4687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Contact information: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8"/>
              </a:rPr>
              <a:t>Daniel.Trahan@Colorado.edu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0008689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What is a container?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868679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A container is a portable environment that packages some or all the following: an operating system, software, libraries, compilers, data and workflows. Containers enable:</a:t>
            </a:r>
            <a:endParaRPr lang="en-US" sz="1200" dirty="0"/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Mobility of Compute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Reproducibility (software and data)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User Freedom 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sz="1210" dirty="0">
              <a:latin typeface="Arial"/>
              <a:cs typeface="Arial"/>
            </a:endParaRP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3DBCBC2-6CA3-7643-BE45-4011D5B4B2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57055-8BD3-0F4F-9885-06979A56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C34B261-7880-4793-AA63-300CE946646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122626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5</a:t>
            </a:fld>
            <a:endParaRPr lang="en-US" spc="-2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(1)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028449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>
                <a:solidFill>
                  <a:srgbClr val="2F2B20"/>
                </a:solidFill>
                <a:latin typeface="Arial"/>
                <a:cs typeface="Arial"/>
              </a:rPr>
              <a:t>Hardware virtualization (not 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Can run many OS’s on same hardware (machine)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E.g., </a:t>
            </a:r>
            <a:r>
              <a:rPr lang="en-US" sz="1050" err="1">
                <a:latin typeface="Arial"/>
                <a:cs typeface="Arial"/>
              </a:rPr>
              <a:t>VirtualBox</a:t>
            </a:r>
            <a:r>
              <a:rPr lang="en-US" sz="1050">
                <a:latin typeface="Arial"/>
                <a:cs typeface="Arial"/>
              </a:rPr>
              <a:t>, VMWare</a:t>
            </a:r>
            <a:endParaRPr lang="en-US" sz="1210"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50">
              <a:latin typeface="Arial"/>
              <a:cs typeface="Arial"/>
            </a:endParaRP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5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F49A8-9025-D745-894D-78E47AC02A10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3957-C97B-AE4A-B2AF-3E61EBEC8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9" b="38250"/>
          <a:stretch/>
        </p:blipFill>
        <p:spPr>
          <a:xfrm>
            <a:off x="2925041" y="1409666"/>
            <a:ext cx="1295400" cy="1465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28BBC4-8BC3-8340-A187-735E07D7F589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Shape 87">
            <a:extLst>
              <a:ext uri="{FF2B5EF4-FFF2-40B4-BE49-F238E27FC236}">
                <a16:creationId xmlns:a16="http://schemas.microsoft.com/office/drawing/2014/main" id="{C8CF0820-20B7-CE4A-BE7A-ABB94F7305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7DCA8-C514-7241-A2AF-422AB284D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D0BE5402-4BBA-4EA8-9515-62AE12109C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22127857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989977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>
                <a:solidFill>
                  <a:srgbClr val="2F2B20"/>
                </a:solidFill>
                <a:latin typeface="Arial"/>
                <a:cs typeface="Arial"/>
              </a:rPr>
              <a:t>OS-level virtualization (used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Can run many isolated OS instances (guests) under a server OS (host) 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Also called containers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E.g., Docker, Singularity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7619-2E32-F346-A475-6C5B518D5F4C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D79A2-3669-044B-95AB-C372BDA5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0" t="51728" r="781" b="141"/>
          <a:stretch/>
        </p:blipFill>
        <p:spPr>
          <a:xfrm>
            <a:off x="2609850" y="1452973"/>
            <a:ext cx="1544782" cy="144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53336F43-6791-2348-B330-A8F6E0960929}"/>
              </a:ext>
            </a:extLst>
          </p:cNvPr>
          <p:cNvSpPr txBox="1"/>
          <p:nvPr/>
        </p:nvSpPr>
        <p:spPr>
          <a:xfrm>
            <a:off x="-51523" y="2238737"/>
            <a:ext cx="2428009" cy="596023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463603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i="1">
                <a:latin typeface="Arial"/>
                <a:cs typeface="Arial"/>
              </a:rPr>
              <a:t>Best of both worlds: isolated environment that user wants, but can leverage host OS resources (network, I/O partitions, etc.)</a:t>
            </a:r>
          </a:p>
        </p:txBody>
      </p:sp>
      <p:pic>
        <p:nvPicPr>
          <p:cNvPr id="15" name="Shape 87">
            <a:extLst>
              <a:ext uri="{FF2B5EF4-FFF2-40B4-BE49-F238E27FC236}">
                <a16:creationId xmlns:a16="http://schemas.microsoft.com/office/drawing/2014/main" id="{A0F3B7CB-3969-0E49-AFC2-E70297FE915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322542-19DF-DA46-B93D-DD35706F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3AD5893D-B893-4166-A2D3-584F6C17778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2732964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35496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Docker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Part 1 focus of today's tutorial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Well established – largest user base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Has Docker Hub for container sharing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Problematic with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Part 2 focus of next week tutorial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dirty="0" err="1">
                <a:solidFill>
                  <a:srgbClr val="2F2B20"/>
                </a:solidFill>
                <a:latin typeface="Arial"/>
                <a:cs typeface="Arial"/>
              </a:rPr>
              <a:t>Charliecloud</a:t>
            </a: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; Shifter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Based on Docker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Less user-friendly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Picture 8" descr="Docker (container engine) logo.svg">
            <a:extLst>
              <a:ext uri="{FF2B5EF4-FFF2-40B4-BE49-F238E27FC236}">
                <a16:creationId xmlns:a16="http://schemas.microsoft.com/office/drawing/2014/main" id="{D99E33AA-1271-E948-92B2-015259E8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933450" y="739775"/>
            <a:ext cx="327879" cy="20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64287A5-E9E5-BF4D-83BB-4603392C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7" y="1612830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Shape 87">
            <a:extLst>
              <a:ext uri="{FF2B5EF4-FFF2-40B4-BE49-F238E27FC236}">
                <a16:creationId xmlns:a16="http://schemas.microsoft.com/office/drawing/2014/main" id="{D9E47421-8ECF-9C44-8DCE-A552686F72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A03B2-0E4C-7B4D-ACBC-B6F7BE99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FFE66A6D-2997-4F20-85B5-01B00CED9E0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577641490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8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Installing Docker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181073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Community Edition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Windows: Windows 10 Professional or Enterprise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Mac: OS X El Capitan 10.11 or later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Linux</a:t>
            </a:r>
          </a:p>
          <a:p>
            <a:pPr marL="635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Docker toolbox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Legacy solution for Windows and Mac for versions that do not meet the version requirements.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Utilizes the Virtual Box hypervisor for virtualization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chemeClr val="accent2"/>
                </a:solidFill>
                <a:latin typeface="Arial"/>
                <a:cs typeface="Arial"/>
              </a:rPr>
              <a:t>For this tutorial, Windows users regardless of version will use Docker toolbox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D31FD59E-61FB-1B4E-ADE5-A4280ED691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20004-D301-A744-A45F-8C8537CD0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6474C29-CDF4-4020-A6D4-04DFF6C946B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19365914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9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>
                <a:ea typeface="Tahoma"/>
              </a:rPr>
              <a:t>Why Docker?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1942546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Probably the most popular containerization software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Offers a variety of prebuilt images including: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Python</a:t>
            </a:r>
            <a:endParaRPr lang="en-US" sz="1050">
              <a:latin typeface="Arial"/>
              <a:cs typeface="Arial"/>
            </a:endParaRP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Perl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NodeJS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Ubuntu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Very well documented with a large community creating and supporting docker images.</a:t>
            </a:r>
          </a:p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050" err="1">
                <a:solidFill>
                  <a:srgbClr val="2F2B20"/>
                </a:solidFill>
                <a:latin typeface="Arial"/>
                <a:cs typeface="Arial"/>
              </a:rPr>
              <a:t>DockerHub</a:t>
            </a:r>
            <a:r>
              <a:rPr lang="en-US" sz="1050">
                <a:solidFill>
                  <a:srgbClr val="2F2B20"/>
                </a:solidFill>
                <a:latin typeface="Arial"/>
                <a:cs typeface="Arial"/>
              </a:rPr>
              <a:t> </a:t>
            </a:r>
          </a:p>
          <a:p>
            <a:pPr lvl="1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endParaRPr lang="en-US" sz="90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0DFF044-2ED9-CD49-B33F-8C240E077C2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6B14F-B67D-1249-A22A-A1F674206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FE1F83B-E105-4BB1-8493-62AEE2FC406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/>
              <a:t>11</a:t>
            </a:r>
            <a:r>
              <a:rPr lang="en-US" sz="1000" spc="0" dirty="0"/>
              <a:t>/12/20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8477359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18024</TotalTime>
  <Words>1848</Words>
  <Application>Microsoft Office PowerPoint</Application>
  <PresentationFormat>Custom</PresentationFormat>
  <Paragraphs>326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Ariel</vt:lpstr>
      <vt:lpstr>Arial</vt:lpstr>
      <vt:lpstr>Calibri</vt:lpstr>
      <vt:lpstr>Consolas</vt:lpstr>
      <vt:lpstr>Tahoma</vt:lpstr>
      <vt:lpstr>Office Theme</vt:lpstr>
      <vt:lpstr>PowerPoint Presentation</vt:lpstr>
      <vt:lpstr>Outline</vt:lpstr>
      <vt:lpstr>Introduction to Containers</vt:lpstr>
      <vt:lpstr>What is a container?</vt:lpstr>
      <vt:lpstr>Virtualization (1)</vt:lpstr>
      <vt:lpstr>Virtualization (2)</vt:lpstr>
      <vt:lpstr>Containerization software</vt:lpstr>
      <vt:lpstr>Installing Docker</vt:lpstr>
      <vt:lpstr>Why Docker?</vt:lpstr>
      <vt:lpstr>Docker Nuts and Bolts</vt:lpstr>
      <vt:lpstr>Docker Commands</vt:lpstr>
      <vt:lpstr>Running Docker Containers</vt:lpstr>
      <vt:lpstr>Containerized Hello World</vt:lpstr>
      <vt:lpstr>Docker Image and Container Commands</vt:lpstr>
      <vt:lpstr>Docker Utility Commands</vt:lpstr>
      <vt:lpstr>Demo 1: Running Containerized Python</vt:lpstr>
      <vt:lpstr>Demo 1: Python</vt:lpstr>
      <vt:lpstr>Building Docker Containers</vt:lpstr>
      <vt:lpstr>Demo 2: Building an Ubuntu Container</vt:lpstr>
      <vt:lpstr>Demo 2: Setup</vt:lpstr>
      <vt:lpstr>Demo 2: Ubuntu w/ GCC</vt:lpstr>
      <vt:lpstr>Editing Docker Images</vt:lpstr>
      <vt:lpstr>Mounting and Accessing files</vt:lpstr>
      <vt:lpstr>Mounting and Accessing files</vt:lpstr>
      <vt:lpstr>Demo 2 (Cont.): Mounting</vt:lpstr>
      <vt:lpstr>Demo 3: NCL container</vt:lpstr>
      <vt:lpstr>Dockerhub</vt:lpstr>
      <vt:lpstr>Dockerhub Commands</vt:lpstr>
      <vt:lpstr>Docker-Compose</vt:lpstr>
      <vt:lpstr>Docker-Compose Commands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Shell Programming - Specifically bash</dc:title>
  <dc:creator>Timothy Brown</dc:creator>
  <cp:lastModifiedBy>Daniel Trahan</cp:lastModifiedBy>
  <cp:revision>220</cp:revision>
  <cp:lastPrinted>2018-03-07T22:12:57Z</cp:lastPrinted>
  <dcterms:created xsi:type="dcterms:W3CDTF">2018-02-28T04:20:27Z</dcterms:created>
  <dcterms:modified xsi:type="dcterms:W3CDTF">2020-11-12T13:11:31Z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2015-02-12T00:00:00Z</vt:filetime>
  </property>
  <property fmtid="{D5CDD505-2E9C-101B-9397-08002B2CF9AE}" pid="3" name="Creator">
    <vt:lpwstr>LaTeX with Beamer class version 3.33</vt:lpwstr>
  </property>
  <property fmtid="{D5CDD505-2E9C-101B-9397-08002B2CF9AE}" pid="4" name="LastSaved">
    <vt:filetime>2015-02-12T00:00:00Z</vt:filetime>
  </property>
</Properties>
</file>